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62" y="-11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43543" y="-19244"/>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Atomism</a:t>
            </a:r>
            <a:endParaRPr sz="1200" dirty="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Positivism</a:t>
            </a:r>
            <a:endParaRPr sz="1200" dirty="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114411" y="965068"/>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50886" y="751962"/>
            <a:ext cx="635032" cy="613038"/>
          </a:xfrm>
          <a:prstGeom prst="rect">
            <a:avLst/>
          </a:prstGeom>
          <a:noFill/>
          <a:ln>
            <a:noFill/>
          </a:ln>
        </p:spPr>
      </p:pic>
      <p:sp>
        <p:nvSpPr>
          <p:cNvPr id="119" name="Google Shape;119;p16"/>
          <p:cNvSpPr txBox="1"/>
          <p:nvPr/>
        </p:nvSpPr>
        <p:spPr>
          <a:xfrm>
            <a:off x="5773510" y="1290654"/>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Rudolf Carnap</a:t>
            </a:r>
            <a:endParaRPr sz="800" dirty="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Ordinary Language Philosophy</a:t>
            </a:r>
            <a:endParaRPr sz="1200" dirty="0">
              <a:solidFill>
                <a:schemeClr val="dk1"/>
              </a:solidFill>
            </a:endParaRPr>
          </a:p>
        </p:txBody>
      </p:sp>
      <p:sp>
        <p:nvSpPr>
          <p:cNvPr id="121" name="Google Shape;121;p16"/>
          <p:cNvSpPr/>
          <p:nvPr/>
        </p:nvSpPr>
        <p:spPr>
          <a:xfrm>
            <a:off x="3690600" y="2142725"/>
            <a:ext cx="4701600"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485200" y="486125"/>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3" name="Google Shape;123;p16"/>
          <p:cNvSpPr/>
          <p:nvPr/>
        </p:nvSpPr>
        <p:spPr>
          <a:xfrm>
            <a:off x="7579100" y="13348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574400" y="1677575"/>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574400" y="20202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574400" y="23231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755800" y="948250"/>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Metaphysics</a:t>
            </a:r>
            <a:endParaRPr sz="1000" dirty="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Epistemology</a:t>
            </a:r>
            <a:endParaRPr sz="900" dirty="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Ethics</a:t>
            </a:r>
            <a:endParaRPr sz="1000" dirty="0">
              <a:solidFill>
                <a:schemeClr val="dk1"/>
              </a:solidFill>
            </a:endParaRPr>
          </a:p>
        </p:txBody>
      </p:sp>
      <p:sp>
        <p:nvSpPr>
          <p:cNvPr id="130" name="Google Shape;130;p16"/>
          <p:cNvSpPr txBox="1"/>
          <p:nvPr/>
        </p:nvSpPr>
        <p:spPr>
          <a:xfrm>
            <a:off x="7773443" y="1953563"/>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Philosophy of Mind</a:t>
            </a:r>
            <a:endParaRPr sz="800" dirty="0">
              <a:solidFill>
                <a:schemeClr val="dk1"/>
              </a:solidFill>
            </a:endParaRPr>
          </a:p>
        </p:txBody>
      </p:sp>
      <p:sp>
        <p:nvSpPr>
          <p:cNvPr id="131" name="Google Shape;131;p16"/>
          <p:cNvSpPr txBox="1"/>
          <p:nvPr/>
        </p:nvSpPr>
        <p:spPr>
          <a:xfrm>
            <a:off x="7694944" y="2202450"/>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Philosophy of Language</a:t>
            </a:r>
            <a:endParaRPr sz="900" dirty="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495550" y="599925"/>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61610"/>
          </a:xfrm>
          <a:prstGeom prst="rect">
            <a:avLst/>
          </a:prstGeom>
          <a:noFill/>
        </p:spPr>
        <p:txBody>
          <a:bodyPr wrap="square" rtlCol="0">
            <a:spAutoFit/>
          </a:bodyPr>
          <a:lstStyle/>
          <a:p>
            <a:r>
              <a:rPr lang="en-US" sz="1100" b="1" dirty="0">
                <a:solidFill>
                  <a:srgbClr val="FF0000"/>
                </a:solidFill>
                <a:highlight>
                  <a:srgbClr val="FFFF00"/>
                </a:highlight>
              </a:rPr>
              <a:t>Objection</a:t>
            </a:r>
            <a:endParaRPr lang="en-US" sz="1000" b="1" dirty="0">
              <a:solidFill>
                <a:srgbClr val="FF0000"/>
              </a:solidFill>
              <a:highlight>
                <a:srgbClr val="FFFF00"/>
              </a:highlight>
            </a:endParaRP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68069" y="1269200"/>
            <a:ext cx="1392544" cy="128642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298244" y="1743294"/>
            <a:ext cx="803425" cy="261610"/>
          </a:xfrm>
          <a:prstGeom prst="rect">
            <a:avLst/>
          </a:prstGeom>
          <a:noFill/>
        </p:spPr>
        <p:txBody>
          <a:bodyPr wrap="none" rtlCol="0">
            <a:spAutoFit/>
          </a:bodyPr>
          <a:lstStyle/>
          <a:p>
            <a:r>
              <a:rPr lang="en-US" sz="1100" b="1" dirty="0">
                <a:solidFill>
                  <a:srgbClr val="00B050"/>
                </a:solidFill>
                <a:highlight>
                  <a:srgbClr val="FFFF00"/>
                </a:highlight>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13" name="Connector: Curved 12">
            <a:extLst>
              <a:ext uri="{FF2B5EF4-FFF2-40B4-BE49-F238E27FC236}">
                <a16:creationId xmlns:a16="http://schemas.microsoft.com/office/drawing/2014/main" id="{FEBC4B4F-490E-AD25-B81C-944116E14C7B}"/>
              </a:ext>
            </a:extLst>
          </p:cNvPr>
          <p:cNvCxnSpPr>
            <a:cxnSpLocks/>
          </p:cNvCxnSpPr>
          <p:nvPr/>
        </p:nvCxnSpPr>
        <p:spPr>
          <a:xfrm rot="5400000" flipH="1" flipV="1">
            <a:off x="3940020" y="1752338"/>
            <a:ext cx="952757" cy="10113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EC2821-498B-9F0A-D8CD-C7E30DCF3887}"/>
              </a:ext>
            </a:extLst>
          </p:cNvPr>
          <p:cNvSpPr txBox="1"/>
          <p:nvPr/>
        </p:nvSpPr>
        <p:spPr>
          <a:xfrm>
            <a:off x="4091691" y="176374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2" name="Connector: Curved 21">
            <a:extLst>
              <a:ext uri="{FF2B5EF4-FFF2-40B4-BE49-F238E27FC236}">
                <a16:creationId xmlns:a16="http://schemas.microsoft.com/office/drawing/2014/main" id="{66B027EF-5147-7361-81AD-4C3A52B5A687}"/>
              </a:ext>
            </a:extLst>
          </p:cNvPr>
          <p:cNvCxnSpPr>
            <a:cxnSpLocks/>
            <a:endCxn id="107" idx="0"/>
          </p:cNvCxnSpPr>
          <p:nvPr/>
        </p:nvCxnSpPr>
        <p:spPr>
          <a:xfrm rot="10800000">
            <a:off x="1617987" y="2053014"/>
            <a:ext cx="2381166" cy="862225"/>
          </a:xfrm>
          <a:prstGeom prst="curvedConnector4">
            <a:avLst>
              <a:gd name="adj1" fmla="val 12688"/>
              <a:gd name="adj2" fmla="val -67362"/>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1F8358D-2BA3-1596-4E22-0AA5E78B17B8}"/>
              </a:ext>
            </a:extLst>
          </p:cNvPr>
          <p:cNvSpPr txBox="1"/>
          <p:nvPr/>
        </p:nvSpPr>
        <p:spPr>
          <a:xfrm>
            <a:off x="2351216" y="3351851"/>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
        <p:nvSpPr>
          <p:cNvPr id="31" name="TextBox 30">
            <a:extLst>
              <a:ext uri="{FF2B5EF4-FFF2-40B4-BE49-F238E27FC236}">
                <a16:creationId xmlns:a16="http://schemas.microsoft.com/office/drawing/2014/main" id="{C3BA79C5-62BF-2030-16D9-B4C9A6BFF061}"/>
              </a:ext>
            </a:extLst>
          </p:cNvPr>
          <p:cNvSpPr txBox="1"/>
          <p:nvPr/>
        </p:nvSpPr>
        <p:spPr>
          <a:xfrm>
            <a:off x="4372063" y="276977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32" name="Connector: Curved 31">
            <a:extLst>
              <a:ext uri="{FF2B5EF4-FFF2-40B4-BE49-F238E27FC236}">
                <a16:creationId xmlns:a16="http://schemas.microsoft.com/office/drawing/2014/main" id="{159A604E-47C6-6B0D-A63A-1DE6DA1BFE99}"/>
              </a:ext>
            </a:extLst>
          </p:cNvPr>
          <p:cNvCxnSpPr>
            <a:cxnSpLocks/>
            <a:endCxn id="136" idx="1"/>
          </p:cNvCxnSpPr>
          <p:nvPr/>
        </p:nvCxnSpPr>
        <p:spPr>
          <a:xfrm>
            <a:off x="4421697" y="2750110"/>
            <a:ext cx="621928" cy="31250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8FDBCED-0DB6-F792-CC86-4A9CAD56B54F}"/>
              </a:ext>
            </a:extLst>
          </p:cNvPr>
          <p:cNvCxnSpPr>
            <a:cxnSpLocks/>
            <a:endCxn id="142" idx="1"/>
          </p:cNvCxnSpPr>
          <p:nvPr/>
        </p:nvCxnSpPr>
        <p:spPr>
          <a:xfrm rot="16200000" flipH="1">
            <a:off x="3794957" y="3679273"/>
            <a:ext cx="758194" cy="7786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51C0C7-D5CC-969A-24EC-E03F65C0C542}"/>
              </a:ext>
            </a:extLst>
          </p:cNvPr>
          <p:cNvSpPr txBox="1"/>
          <p:nvPr/>
        </p:nvSpPr>
        <p:spPr>
          <a:xfrm>
            <a:off x="3566899" y="340751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800484" y="-62345"/>
            <a:ext cx="2105891" cy="2750981"/>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dirty="0">
                <a:solidFill>
                  <a:schemeClr val="dk1"/>
                </a:solidFill>
              </a:rPr>
              <a:t>George Edward Moore</a:t>
            </a:r>
            <a:endParaRPr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dirty="0">
                <a:solidFill>
                  <a:schemeClr val="dk1"/>
                </a:solidFill>
              </a:rPr>
              <a:t>The Refutation of Idealism and the proof of the external world </a:t>
            </a:r>
            <a:endParaRPr sz="1100" b="1" dirty="0">
              <a:solidFill>
                <a:schemeClr val="dk1"/>
              </a:solidFill>
            </a:endParaRPr>
          </a:p>
          <a:p>
            <a:pPr marL="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dirty="0">
                <a:solidFill>
                  <a:schemeClr val="dk1"/>
                </a:solidFill>
                <a:latin typeface="Roboto"/>
                <a:ea typeface="Roboto"/>
                <a:cs typeface="Roboto"/>
                <a:sym typeface="Roboto"/>
              </a:rPr>
              <a:t>Principia Ethica</a:t>
            </a:r>
            <a:endParaRPr sz="1050" b="1"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I.</a:t>
            </a:r>
            <a:r>
              <a:rPr lang="en" sz="1050" u="sng" dirty="0">
                <a:solidFill>
                  <a:schemeClr val="hlink"/>
                </a:solidFill>
                <a:latin typeface="Roboto"/>
                <a:ea typeface="Roboto"/>
                <a:cs typeface="Roboto"/>
                <a:sym typeface="Roboto"/>
                <a:hlinkClick r:id="rId4" action="ppaction://hlinksldjump"/>
              </a:rPr>
              <a:t>Anti-naturalistic view</a:t>
            </a:r>
            <a:r>
              <a:rPr lang="en" sz="1050" dirty="0">
                <a:solidFill>
                  <a:schemeClr val="dk1"/>
                </a:solidFill>
                <a:latin typeface="Roboto"/>
                <a:ea typeface="Roboto"/>
                <a:cs typeface="Roboto"/>
                <a:sym typeface="Roboto"/>
              </a:rPr>
              <a:t>: In</a:t>
            </a:r>
            <a:r>
              <a:rPr lang="en" sz="1050" i="1" dirty="0">
                <a:solidFill>
                  <a:schemeClr val="dk1"/>
                </a:solidFill>
                <a:latin typeface="Roboto"/>
                <a:ea typeface="Roboto"/>
                <a:cs typeface="Roboto"/>
                <a:sym typeface="Roboto"/>
              </a:rPr>
              <a:t> Principia Ethica</a:t>
            </a:r>
            <a:r>
              <a:rPr lang="en" sz="1050" dirty="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dirty="0">
                <a:solidFill>
                  <a:schemeClr val="dk1"/>
                </a:solidFill>
                <a:latin typeface="Roboto"/>
                <a:ea typeface="Roboto"/>
                <a:cs typeface="Roboto"/>
                <a:sym typeface="Roboto"/>
              </a:rPr>
              <a:t>II</a:t>
            </a:r>
            <a:r>
              <a:rPr lang="en" sz="1050" u="sng" dirty="0">
                <a:solidFill>
                  <a:schemeClr val="hlink"/>
                </a:solidFill>
                <a:latin typeface="Roboto"/>
                <a:ea typeface="Roboto"/>
                <a:cs typeface="Roboto"/>
                <a:sym typeface="Roboto"/>
                <a:hlinkClick r:id="rId4" action="ppaction://hlinksldjump"/>
              </a:rPr>
              <a:t>. Consequentialist account</a:t>
            </a:r>
            <a:r>
              <a:rPr lang="en" sz="1050" u="sng" dirty="0">
                <a:solidFill>
                  <a:schemeClr val="dk1"/>
                </a:solidFill>
                <a:latin typeface="Roboto"/>
                <a:ea typeface="Roboto"/>
                <a:cs typeface="Roboto"/>
                <a:sym typeface="Roboto"/>
              </a:rPr>
              <a:t> </a:t>
            </a:r>
            <a:r>
              <a:rPr lang="en" sz="1050" dirty="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dirty="0">
                <a:solidFill>
                  <a:schemeClr val="dk1"/>
                </a:solidFill>
                <a:latin typeface="Roboto"/>
                <a:ea typeface="Roboto"/>
                <a:cs typeface="Roboto"/>
                <a:sym typeface="Roboto"/>
              </a:rPr>
              <a:t>…….</a:t>
            </a:r>
            <a:endParaRPr sz="1850"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590</Words>
  <Application>Microsoft Office PowerPoint</Application>
  <PresentationFormat>On-screen Show (16:9)</PresentationFormat>
  <Paragraphs>62</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6</cp:revision>
  <dcterms:modified xsi:type="dcterms:W3CDTF">2024-11-15T02:38:39Z</dcterms:modified>
</cp:coreProperties>
</file>